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s/slide16.xml" ContentType="application/vnd.openxmlformats-officedocument.presentationml.slide+xml"/>
  <Override PartName="/ppt/slides/slide21.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s/slide17.xml" ContentType="application/vnd.openxmlformats-officedocument.presentationml.slide+xml"/>
  <Override PartName="/ppt/slides/slide22.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slides/slide20.xml" ContentType="application/vnd.openxmlformats-officedocument.presentationml.slid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41" r:id="rId1"/>
  </p:sldMasterIdLst>
  <p:sldIdLst>
    <p:sldId id="256" r:id="rId2"/>
    <p:sldId id="257" r:id="rId3"/>
    <p:sldId id="258" r:id="rId4"/>
    <p:sldId id="259" r:id="rId5"/>
    <p:sldId id="260" r:id="rId6"/>
    <p:sldId id="267" r:id="rId7"/>
    <p:sldId id="261" r:id="rId8"/>
    <p:sldId id="262" r:id="rId9"/>
    <p:sldId id="273" r:id="rId10"/>
    <p:sldId id="272" r:id="rId11"/>
    <p:sldId id="263" r:id="rId12"/>
    <p:sldId id="264" r:id="rId13"/>
    <p:sldId id="268" r:id="rId14"/>
    <p:sldId id="274" r:id="rId15"/>
    <p:sldId id="275" r:id="rId16"/>
    <p:sldId id="276" r:id="rId17"/>
    <p:sldId id="269" r:id="rId18"/>
    <p:sldId id="265" r:id="rId19"/>
    <p:sldId id="270" r:id="rId20"/>
    <p:sldId id="266" r:id="rId21"/>
    <p:sldId id="271" r:id="rId22"/>
    <p:sldId id="277"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90" d="100"/>
          <a:sy n="90" d="100"/>
        </p:scale>
        <p:origin x="-104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grpSp>
        <p:nvGrpSpPr>
          <p:cNvPr id="6" name="Group 10"/>
          <p:cNvGrpSpPr/>
          <p:nvPr/>
        </p:nvGrpSpPr>
        <p:grpSpPr>
          <a:xfrm>
            <a:off x="-1" y="3379694"/>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5" name="Snip Single Corner Rectangle 14"/>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Teardrop 12"/>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036507AE-6BD7-2C46-8D90-277473E0263D}" type="datetimeFigureOut">
              <a:rPr lang="en-US" smtClean="0"/>
              <a:pPr/>
              <a:t>6/12/15</a:t>
            </a:fld>
            <a:endParaRPr lang="en-US"/>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grpSp>
        <p:nvGrpSpPr>
          <p:cNvPr id="8" name="Group 10"/>
          <p:cNvGrpSpPr/>
          <p:nvPr/>
        </p:nvGrpSpPr>
        <p:grpSpPr>
          <a:xfrm>
            <a:off x="228600" y="228600"/>
            <a:ext cx="4251960" cy="6387352"/>
            <a:chOff x="228600" y="228600"/>
            <a:chExt cx="4251960" cy="6387352"/>
          </a:xfrm>
        </p:grpSpPr>
        <p:sp>
          <p:nvSpPr>
            <p:cNvPr id="12" name="Snip Diagonal Corner Rectangle 11"/>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Teardrop 12"/>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2176272"/>
            <a:ext cx="3657600" cy="1161288"/>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flipH="1">
            <a:off x="4654475" y="228600"/>
            <a:ext cx="4251960" cy="6391656"/>
          </a:xfrm>
          <a:prstGeom prst="snip2DiagRect">
            <a:avLst>
              <a:gd name="adj1" fmla="val 0"/>
              <a:gd name="adj2" fmla="val 4017"/>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30352" y="3342401"/>
            <a:ext cx="3657600" cy="2595282"/>
          </a:xfrm>
        </p:spPr>
        <p:txBody>
          <a:bodyPr>
            <a:normAutofit/>
          </a:bodyPr>
          <a:lstStyle>
            <a:lvl1pPr marL="0" indent="0">
              <a:lnSpc>
                <a:spcPct val="110000"/>
              </a:lnSpc>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58952" y="6300216"/>
            <a:ext cx="1298448" cy="365125"/>
          </a:xfrm>
        </p:spPr>
        <p:txBody>
          <a:bodyPr/>
          <a:lstStyle/>
          <a:p>
            <a:fld id="{036507AE-6BD7-2C46-8D90-277473E0263D}" type="datetimeFigureOut">
              <a:rPr lang="en-US" smtClean="0"/>
              <a:pPr/>
              <a:t>6/12/15</a:t>
            </a:fld>
            <a:endParaRPr lang="en-US"/>
          </a:p>
        </p:txBody>
      </p:sp>
      <p:sp>
        <p:nvSpPr>
          <p:cNvPr id="6" name="Footer Placeholder 5"/>
          <p:cNvSpPr>
            <a:spLocks noGrp="1"/>
          </p:cNvSpPr>
          <p:nvPr>
            <p:ph type="ftr" sz="quarter" idx="11"/>
          </p:nvPr>
        </p:nvSpPr>
        <p:spPr>
          <a:xfrm>
            <a:off x="2057400" y="6300216"/>
            <a:ext cx="2340864" cy="365125"/>
          </a:xfrm>
        </p:spPr>
        <p:txBody>
          <a:bodyPr/>
          <a:lstStyle/>
          <a:p>
            <a:endParaRPr lang="en-US"/>
          </a:p>
        </p:txBody>
      </p:sp>
      <p:sp>
        <p:nvSpPr>
          <p:cNvPr id="7" name="Slide Number Placeholder 6"/>
          <p:cNvSpPr>
            <a:spLocks noGrp="1"/>
          </p:cNvSpPr>
          <p:nvPr>
            <p:ph type="sldNum" sz="quarter" idx="12"/>
          </p:nvPr>
        </p:nvSpPr>
        <p:spPr>
          <a:xfrm>
            <a:off x="301752" y="6300216"/>
            <a:ext cx="448056" cy="365125"/>
          </a:xfrm>
        </p:spPr>
        <p:txBody>
          <a:bodyPr/>
          <a:lstStyle>
            <a:lvl1pPr algn="l">
              <a:defRPr/>
            </a:lvl1pPr>
          </a:lstStyle>
          <a:p>
            <a:fld id="{74B98D91-312D-5D41-8F20-A3A7939D766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9" name="Snip Diagonal Corner Rectangle 8"/>
          <p:cNvSpPr/>
          <p:nvPr/>
        </p:nvSpPr>
        <p:spPr>
          <a:xfrm flipV="1">
            <a:off x="228600" y="4648200"/>
            <a:ext cx="8686800" cy="1963271"/>
          </a:xfrm>
          <a:prstGeom prst="snip2DiagRect">
            <a:avLst>
              <a:gd name="adj1" fmla="val 0"/>
              <a:gd name="adj2" fmla="val 937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200" y="4648200"/>
            <a:ext cx="8153400" cy="609600"/>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Date Placeholder 2"/>
          <p:cNvSpPr>
            <a:spLocks noGrp="1"/>
          </p:cNvSpPr>
          <p:nvPr>
            <p:ph type="dt" sz="half" idx="10"/>
          </p:nvPr>
        </p:nvSpPr>
        <p:spPr/>
        <p:txBody>
          <a:bodyPr/>
          <a:lstStyle/>
          <a:p>
            <a:fld id="{036507AE-6BD7-2C46-8D90-277473E0263D}" type="datetimeFigureOut">
              <a:rPr lang="en-US" smtClean="0"/>
              <a:pPr/>
              <a:t>6/12/15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4B98D91-312D-5D41-8F20-A3A7939D7669}" type="slidenum">
              <a:rPr lang="en-US" smtClean="0"/>
              <a:pPr/>
              <a:t>‹#›</a:t>
            </a:fld>
            <a:endParaRPr lang="en-US"/>
          </a:p>
        </p:txBody>
      </p:sp>
      <p:sp>
        <p:nvSpPr>
          <p:cNvPr id="7" name="Text Placeholder 3"/>
          <p:cNvSpPr>
            <a:spLocks noGrp="1"/>
          </p:cNvSpPr>
          <p:nvPr>
            <p:ph type="body" sz="half" idx="2"/>
          </p:nvPr>
        </p:nvSpPr>
        <p:spPr>
          <a:xfrm>
            <a:off x="457200" y="5257799"/>
            <a:ext cx="8156448" cy="820272"/>
          </a:xfrm>
        </p:spPr>
        <p:txBody>
          <a:bodyPr>
            <a:normAutofit/>
          </a:bodyPr>
          <a:lstStyle>
            <a:lvl1pPr marL="0" indent="0">
              <a:lnSpc>
                <a:spcPct val="110000"/>
              </a:lnSpc>
              <a:spcBef>
                <a:spcPct val="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Picture Placeholder 2"/>
          <p:cNvSpPr>
            <a:spLocks noGrp="1"/>
          </p:cNvSpPr>
          <p:nvPr>
            <p:ph type="pic" idx="1"/>
          </p:nvPr>
        </p:nvSpPr>
        <p:spPr>
          <a:xfrm flipH="1">
            <a:off x="228600" y="228600"/>
            <a:ext cx="8677835" cy="4267200"/>
          </a:xfrm>
          <a:prstGeom prst="snip2DiagRect">
            <a:avLst>
              <a:gd name="adj1" fmla="val 0"/>
              <a:gd name="adj2" fmla="val 4332"/>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36507AE-6BD7-2C46-8D90-277473E0263D}" type="datetimeFigureOut">
              <a:rPr lang="en-US" smtClean="0"/>
              <a:pPr/>
              <a:t>6/12/15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4B98D91-312D-5D41-8F20-A3A7939D7669}"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036507AE-6BD7-2C46-8D90-277473E0263D}" type="datetimeFigureOut">
              <a:rPr lang="en-US" smtClean="0"/>
              <a:pPr/>
              <a:t>6/12/15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B98D91-312D-5D41-8F20-A3A7939D7669}"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8" name="Snip Diagonal Corner Rectangle 7"/>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467600" y="838201"/>
            <a:ext cx="1219200" cy="5105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838201"/>
            <a:ext cx="6307138"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036507AE-6BD7-2C46-8D90-277473E0263D}" type="datetimeFigureOut">
              <a:rPr lang="en-US" smtClean="0"/>
              <a:pPr/>
              <a:t>6/12/15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B98D91-312D-5D41-8F20-A3A7939D766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036507AE-6BD7-2C46-8D90-277473E0263D}" type="datetimeFigureOut">
              <a:rPr lang="en-US" smtClean="0"/>
              <a:pPr/>
              <a:t>6/12/15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B98D91-312D-5D41-8F20-A3A7939D766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grpSp>
        <p:nvGrpSpPr>
          <p:cNvPr id="6" name="Group 14"/>
          <p:cNvGrpSpPr/>
          <p:nvPr/>
        </p:nvGrpSpPr>
        <p:grpSpPr>
          <a:xfrm>
            <a:off x="-1" y="3379694"/>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7" name="Snip Single Corner Rectangle 16"/>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8" name="Straight Connector 17"/>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6" name="Teardrop 15"/>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036507AE-6BD7-2C46-8D90-277473E0263D}" type="datetimeFigureOut">
              <a:rPr lang="en-US" smtClean="0"/>
              <a:pPr/>
              <a:t>6/12/15</a:t>
            </a:fld>
            <a:endParaRPr lang="en-US"/>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a:p>
        </p:txBody>
      </p:sp>
      <p:sp>
        <p:nvSpPr>
          <p:cNvPr id="12" name="Picture Placeholder 11"/>
          <p:cNvSpPr>
            <a:spLocks noGrp="1"/>
          </p:cNvSpPr>
          <p:nvPr>
            <p:ph type="pic" sz="quarter" idx="12"/>
          </p:nvPr>
        </p:nvSpPr>
        <p:spPr>
          <a:xfrm>
            <a:off x="0" y="676835"/>
            <a:ext cx="7543800" cy="2587752"/>
          </a:xfrm>
          <a:effectLst>
            <a:outerShdw blurRad="50800" dist="63500" dir="2700000" algn="tl" rotWithShape="0">
              <a:prstClr val="black">
                <a:alpha val="50000"/>
              </a:prstClr>
            </a:outerShdw>
          </a:effectLst>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grpSp>
        <p:nvGrpSpPr>
          <p:cNvPr id="6" name="Group 6"/>
          <p:cNvGrpSpPr/>
          <p:nvPr/>
        </p:nvGrpSpPr>
        <p:grpSpPr>
          <a:xfrm flipH="1">
            <a:off x="1600199" y="2126877"/>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0" name="Snip Single Corner Rectangle 9"/>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1" name="Straight Connector 10"/>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ardrop 8"/>
            <p:cNvSpPr/>
            <p:nvPr/>
          </p:nvSpPr>
          <p:spPr>
            <a:xfrm flipH="1">
              <a:off x="22859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1736105" y="2653553"/>
            <a:ext cx="5870448" cy="14721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tx1">
                    <a:lumMod val="90000"/>
                    <a:lumOff val="10000"/>
                  </a:schemeClr>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736105" y="4134881"/>
            <a:ext cx="5870448" cy="576072"/>
          </a:xfrm>
        </p:spPr>
        <p:txBody>
          <a:bodyPr vert="horz" lIns="91440" tIns="45720" rIns="91440" bIns="45720" rtlCol="0">
            <a:normAutofit/>
          </a:bodyPr>
          <a:lstStyle>
            <a:lvl1pPr marL="0" indent="0" algn="l" defTabSz="914400" rtl="0" eaLnBrk="1" latinLnBrk="0" hangingPunct="1">
              <a:spcBef>
                <a:spcPts val="300"/>
              </a:spcBef>
              <a:buClr>
                <a:schemeClr val="accent1"/>
              </a:buClr>
              <a:buSzPct val="90000"/>
              <a:buFont typeface="Wingdings 2" pitchFamily="18" charset="2"/>
              <a:buNone/>
              <a:defRPr sz="1400" kern="1200">
                <a:solidFill>
                  <a:schemeClr val="tx1">
                    <a:lumMod val="90000"/>
                    <a:lumOff val="10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rot="16200000">
            <a:off x="8033590" y="3475037"/>
            <a:ext cx="1828801" cy="365125"/>
          </a:xfrm>
        </p:spPr>
        <p:txBody>
          <a:bodyPr vert="horz" lIns="91440" tIns="0" rIns="91440" bIns="0" rtlCol="0" anchor="t" anchorCtr="0"/>
          <a:lstStyle>
            <a:lvl1pPr marL="0" algn="l" defTabSz="914400" rtl="0" eaLnBrk="1" latinLnBrk="0" hangingPunct="1">
              <a:defRPr sz="1100" b="1" kern="1200">
                <a:solidFill>
                  <a:schemeClr val="bg1">
                    <a:lumMod val="75000"/>
                  </a:schemeClr>
                </a:solidFill>
                <a:latin typeface="+mn-lt"/>
                <a:ea typeface="+mn-ea"/>
                <a:cs typeface="+mn-cs"/>
              </a:defRPr>
            </a:lvl1pPr>
          </a:lstStyle>
          <a:p>
            <a:endParaRPr lang="en-US"/>
          </a:p>
        </p:txBody>
      </p:sp>
      <p:sp>
        <p:nvSpPr>
          <p:cNvPr id="4" name="Date Placeholder 3"/>
          <p:cNvSpPr>
            <a:spLocks noGrp="1"/>
          </p:cNvSpPr>
          <p:nvPr>
            <p:ph type="dt" sz="half" idx="10"/>
          </p:nvPr>
        </p:nvSpPr>
        <p:spPr>
          <a:xfrm rot="16200000">
            <a:off x="7658009" y="3475037"/>
            <a:ext cx="1828800" cy="365125"/>
          </a:xfrm>
        </p:spPr>
        <p:txBody>
          <a:bodyPr vert="horz" lIns="91440" tIns="0" rIns="91440" bIns="0" rtlCol="0" anchor="b" anchorCtr="0"/>
          <a:lstStyle>
            <a:lvl1pPr marL="0" algn="l" defTabSz="914400" rtl="0" eaLnBrk="1" latinLnBrk="0" hangingPunct="1">
              <a:defRPr sz="1400" b="1" kern="1200">
                <a:solidFill>
                  <a:schemeClr val="bg1">
                    <a:lumMod val="50000"/>
                  </a:schemeClr>
                </a:solidFill>
                <a:latin typeface="+mn-lt"/>
                <a:ea typeface="+mn-ea"/>
                <a:cs typeface="+mn-cs"/>
              </a:defRPr>
            </a:lvl1pPr>
          </a:lstStyle>
          <a:p>
            <a:fld id="{036507AE-6BD7-2C46-8D90-277473E0263D}" type="datetimeFigureOut">
              <a:rPr lang="en-US" smtClean="0"/>
              <a:pPr/>
              <a:t>6/12/15</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11" name="Snip Diagonal Corner Rectangle 10"/>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Snip Diagonal Corner Rectangle 11"/>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779461" y="1981201"/>
            <a:ext cx="365760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05351" y="1981201"/>
            <a:ext cx="365760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036507AE-6BD7-2C46-8D90-277473E0263D}" type="datetimeFigureOut">
              <a:rPr lang="en-US" smtClean="0"/>
              <a:pPr/>
              <a:t>6/12/15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B98D91-312D-5D41-8F20-A3A7939D766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12" name="Snip Diagonal Corner Rectangle 11"/>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Snip Diagonal Corner Rectangle 12"/>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743200"/>
            <a:ext cx="3657600" cy="32131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05351"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1" y="2743200"/>
            <a:ext cx="3657600" cy="32131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036507AE-6BD7-2C46-8D90-277473E0263D}" type="datetimeFigureOut">
              <a:rPr lang="en-US" smtClean="0"/>
              <a:pPr/>
              <a:t>6/12/15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4B98D91-312D-5D41-8F20-A3A7939D766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036507AE-6BD7-2C46-8D90-277473E0263D}" type="datetimeFigureOut">
              <a:rPr lang="en-US" smtClean="0"/>
              <a:pPr/>
              <a:t>6/12/15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4B98D91-312D-5D41-8F20-A3A7939D766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6" name="Snip Diagonal Corner Rectangle 5"/>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036507AE-6BD7-2C46-8D90-277473E0263D}" type="datetimeFigureOut">
              <a:rPr lang="en-US" smtClean="0"/>
              <a:pPr/>
              <a:t>6/12/15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4B98D91-312D-5D41-8F20-A3A7939D766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grpSp>
        <p:nvGrpSpPr>
          <p:cNvPr id="8" name="Group 11"/>
          <p:cNvGrpSpPr/>
          <p:nvPr/>
        </p:nvGrpSpPr>
        <p:grpSpPr>
          <a:xfrm>
            <a:off x="228600" y="228600"/>
            <a:ext cx="4251960" cy="6387352"/>
            <a:chOff x="228600" y="228600"/>
            <a:chExt cx="4251960" cy="6387352"/>
          </a:xfrm>
        </p:grpSpPr>
        <p:sp>
          <p:nvSpPr>
            <p:cNvPr id="13" name="Snip Diagonal Corner Rectangle 12"/>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Teardrop 13"/>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5" name="Snip Diagonal Corner Rectangle 14"/>
          <p:cNvSpPr/>
          <p:nvPr/>
        </p:nvSpPr>
        <p:spPr>
          <a:xfrm flipV="1">
            <a:off x="46482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25780" y="2177303"/>
            <a:ext cx="3657600" cy="1162050"/>
          </a:xfrm>
        </p:spPr>
        <p:txBody>
          <a:bodyPr anchor="b">
            <a:normAutofit/>
          </a:bodyPr>
          <a:lstStyle>
            <a:lvl1pPr algn="l">
              <a:defRPr sz="3000" b="0">
                <a:solidFill>
                  <a:schemeClr val="accent1"/>
                </a:solidFill>
              </a:defRPr>
            </a:lvl1pPr>
          </a:lstStyle>
          <a:p>
            <a:r>
              <a:rPr lang="en-US" smtClean="0"/>
              <a:t>Click to edit Master title style</a:t>
            </a:r>
            <a:endParaRPr/>
          </a:p>
        </p:txBody>
      </p:sp>
      <p:sp>
        <p:nvSpPr>
          <p:cNvPr id="3" name="Content Placeholder 2"/>
          <p:cNvSpPr>
            <a:spLocks noGrp="1"/>
          </p:cNvSpPr>
          <p:nvPr>
            <p:ph idx="1"/>
          </p:nvPr>
        </p:nvSpPr>
        <p:spPr>
          <a:xfrm>
            <a:off x="4945380" y="609600"/>
            <a:ext cx="3657600" cy="5334000"/>
          </a:xfrm>
        </p:spPr>
        <p:txBody>
          <a:bodyPr>
            <a:normAutofit/>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25780" y="3352799"/>
            <a:ext cx="3657600" cy="2590801"/>
          </a:xfrm>
        </p:spPr>
        <p:txBody>
          <a:bodyPr>
            <a:normAutofit/>
          </a:bodyPr>
          <a:lstStyle>
            <a:lvl1pPr marL="0" indent="0">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62000" y="6297706"/>
            <a:ext cx="1295400" cy="365125"/>
          </a:xfrm>
        </p:spPr>
        <p:txBody>
          <a:bodyPr/>
          <a:lstStyle/>
          <a:p>
            <a:fld id="{036507AE-6BD7-2C46-8D90-277473E0263D}" type="datetimeFigureOut">
              <a:rPr lang="en-US" smtClean="0"/>
              <a:pPr/>
              <a:t>6/12/15</a:t>
            </a:fld>
            <a:endParaRPr lang="en-US"/>
          </a:p>
        </p:txBody>
      </p:sp>
      <p:sp>
        <p:nvSpPr>
          <p:cNvPr id="6" name="Footer Placeholder 5"/>
          <p:cNvSpPr>
            <a:spLocks noGrp="1"/>
          </p:cNvSpPr>
          <p:nvPr>
            <p:ph type="ftr" sz="quarter" idx="11"/>
          </p:nvPr>
        </p:nvSpPr>
        <p:spPr>
          <a:xfrm>
            <a:off x="2057400" y="6297706"/>
            <a:ext cx="2339788" cy="365125"/>
          </a:xfrm>
        </p:spPr>
        <p:txBody>
          <a:bodyPr/>
          <a:lstStyle/>
          <a:p>
            <a:endParaRPr lang="en-US"/>
          </a:p>
        </p:txBody>
      </p:sp>
      <p:sp>
        <p:nvSpPr>
          <p:cNvPr id="7" name="Slide Number Placeholder 6"/>
          <p:cNvSpPr>
            <a:spLocks noGrp="1"/>
          </p:cNvSpPr>
          <p:nvPr>
            <p:ph type="sldNum" sz="quarter" idx="12"/>
          </p:nvPr>
        </p:nvSpPr>
        <p:spPr>
          <a:xfrm>
            <a:off x="304800" y="6297706"/>
            <a:ext cx="443753" cy="365125"/>
          </a:xfrm>
        </p:spPr>
        <p:txBody>
          <a:bodyPr/>
          <a:lstStyle>
            <a:lvl1pPr algn="l">
              <a:defRPr/>
            </a:lvl1pPr>
          </a:lstStyle>
          <a:p>
            <a:fld id="{74B98D91-312D-5D41-8F20-A3A7939D766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295833"/>
            <a:ext cx="7583488" cy="1143000"/>
          </a:xfrm>
          <a:prstGeom prst="rect">
            <a:avLst/>
          </a:prstGeom>
        </p:spPr>
        <p:txBody>
          <a:bodyPr vert="horz" lIns="91440" tIns="45720" rIns="91440" bIns="45720" rtlCol="0" anchor="b" anchorCtr="0">
            <a:normAutofit/>
          </a:bodyPr>
          <a:lstStyle/>
          <a:p>
            <a:r>
              <a:rPr lang="en-US" smtClean="0"/>
              <a:t>Click to edit Master title style</a:t>
            </a:r>
            <a:endParaRPr/>
          </a:p>
        </p:txBody>
      </p:sp>
      <p:sp>
        <p:nvSpPr>
          <p:cNvPr id="3" name="Text Placeholder 2"/>
          <p:cNvSpPr>
            <a:spLocks noGrp="1"/>
          </p:cNvSpPr>
          <p:nvPr>
            <p:ph type="body" idx="1"/>
          </p:nvPr>
        </p:nvSpPr>
        <p:spPr>
          <a:xfrm>
            <a:off x="779463" y="1949824"/>
            <a:ext cx="7583488" cy="400722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228600" y="6243918"/>
            <a:ext cx="2133600"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fld id="{036507AE-6BD7-2C46-8D90-277473E0263D}" type="datetimeFigureOut">
              <a:rPr lang="en-US" smtClean="0"/>
              <a:pPr/>
              <a:t>6/12/15</a:t>
            </a:fld>
            <a:endParaRPr lang="en-US"/>
          </a:p>
        </p:txBody>
      </p:sp>
      <p:sp>
        <p:nvSpPr>
          <p:cNvPr id="5" name="Footer Placeholder 4"/>
          <p:cNvSpPr>
            <a:spLocks noGrp="1"/>
          </p:cNvSpPr>
          <p:nvPr>
            <p:ph type="ftr" sz="quarter" idx="3"/>
          </p:nvPr>
        </p:nvSpPr>
        <p:spPr>
          <a:xfrm>
            <a:off x="5867400" y="6248400"/>
            <a:ext cx="2895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endParaRPr lang="en-US"/>
          </a:p>
        </p:txBody>
      </p:sp>
      <p:sp>
        <p:nvSpPr>
          <p:cNvPr id="6" name="Slide Number Placeholder 5"/>
          <p:cNvSpPr>
            <a:spLocks noGrp="1"/>
          </p:cNvSpPr>
          <p:nvPr>
            <p:ph type="sldNum" sz="quarter" idx="4"/>
          </p:nvPr>
        </p:nvSpPr>
        <p:spPr>
          <a:xfrm>
            <a:off x="4305300" y="6248400"/>
            <a:ext cx="533400" cy="365125"/>
          </a:xfrm>
          <a:prstGeom prst="rect">
            <a:avLst/>
          </a:prstGeom>
        </p:spPr>
        <p:txBody>
          <a:bodyPr vert="horz" lIns="91440" tIns="45720" rIns="91440" bIns="45720" rtlCol="0" anchor="ctr"/>
          <a:lstStyle>
            <a:lvl1pPr algn="ctr">
              <a:defRPr sz="1100" b="1">
                <a:solidFill>
                  <a:schemeClr val="bg1">
                    <a:lumMod val="65000"/>
                  </a:schemeClr>
                </a:solidFill>
              </a:defRPr>
            </a:lvl1pPr>
          </a:lstStyle>
          <a:p>
            <a:fld id="{74B98D91-312D-5D41-8F20-A3A7939D766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 id="2147483754" r:id="rId13"/>
    <p:sldLayoutId id="2147483755" r:id="rId14"/>
  </p:sldLayoutIdLst>
  <p:txStyles>
    <p:titleStyle>
      <a:lvl1pPr algn="l" defTabSz="914400" rtl="0" eaLnBrk="1" latinLnBrk="0" hangingPunct="1">
        <a:spcBef>
          <a:spcPct val="0"/>
        </a:spcBef>
        <a:buNone/>
        <a:defRPr sz="3800" kern="1200">
          <a:solidFill>
            <a:schemeClr val="tx1">
              <a:lumMod val="90000"/>
              <a:lumOff val="10000"/>
            </a:schemeClr>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2" pitchFamily="18" charset="2"/>
        <a:buChar char=""/>
        <a:defRPr sz="2200" kern="1200">
          <a:solidFill>
            <a:schemeClr val="tx1">
              <a:lumMod val="90000"/>
              <a:lumOff val="10000"/>
            </a:schemeClr>
          </a:solidFill>
          <a:latin typeface="+mn-lt"/>
          <a:ea typeface="+mn-ea"/>
          <a:cs typeface="+mn-cs"/>
        </a:defRPr>
      </a:lvl1pPr>
      <a:lvl2pPr marL="685800" indent="-336550" algn="l" defTabSz="914400" rtl="0" eaLnBrk="1" latinLnBrk="0" hangingPunct="1">
        <a:spcBef>
          <a:spcPts val="600"/>
        </a:spcBef>
        <a:buClr>
          <a:schemeClr val="accent1"/>
        </a:buClr>
        <a:buSzPct val="90000"/>
        <a:buFont typeface="Wingdings 2" pitchFamily="18" charset="2"/>
        <a:buChar char=""/>
        <a:defRPr sz="2000" kern="1200">
          <a:solidFill>
            <a:schemeClr val="tx1">
              <a:lumMod val="90000"/>
              <a:lumOff val="10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3pPr>
      <a:lvl4pPr marL="1371600" indent="-3365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 Id="rId3" Type="http://schemas.openxmlformats.org/officeDocument/2006/relationships/image" Target="../media/image8.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 Id="rId3" Type="http://schemas.openxmlformats.org/officeDocument/2006/relationships/image" Target="../media/image10.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 Id="rId3"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 Id="rId3" Type="http://schemas.openxmlformats.org/officeDocument/2006/relationships/image" Target="../media/image15.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600" b="1" dirty="0" err="1" smtClean="0"/>
              <a:t>Chinglish</a:t>
            </a:r>
            <a:endParaRPr lang="en-US" sz="6000" b="1" dirty="0"/>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Olympic in 2001</a:t>
            </a:r>
            <a:endParaRPr lang="en-US" dirty="0"/>
          </a:p>
        </p:txBody>
      </p:sp>
      <p:sp>
        <p:nvSpPr>
          <p:cNvPr id="3" name="Content Placeholder 2"/>
          <p:cNvSpPr>
            <a:spLocks noGrp="1"/>
          </p:cNvSpPr>
          <p:nvPr>
            <p:ph idx="1"/>
          </p:nvPr>
        </p:nvSpPr>
        <p:spPr>
          <a:xfrm>
            <a:off x="457200" y="1981200"/>
            <a:ext cx="8229600" cy="3429000"/>
          </a:xfrm>
        </p:spPr>
        <p:txBody>
          <a:bodyPr>
            <a:noAutofit/>
          </a:bodyPr>
          <a:lstStyle/>
          <a:p>
            <a:r>
              <a:rPr lang="en-US" sz="2800" dirty="0" smtClean="0"/>
              <a:t>In </a:t>
            </a:r>
            <a:r>
              <a:rPr lang="en-US" sz="2800" dirty="0" smtClean="0"/>
              <a:t>2007, the Beijing Speaks Foreign Languages Program (BSFLP) reported they had, "worked out </a:t>
            </a:r>
            <a:r>
              <a:rPr lang="en-US" sz="2800" dirty="0" smtClean="0">
                <a:solidFill>
                  <a:srgbClr val="FF0000"/>
                </a:solidFill>
              </a:rPr>
              <a:t>4,624 pieces </a:t>
            </a:r>
            <a:r>
              <a:rPr lang="en-US" sz="2800" dirty="0" smtClean="0"/>
              <a:t>of standard English translations to substitute the </a:t>
            </a:r>
            <a:r>
              <a:rPr lang="en-US" sz="2800" dirty="0" err="1" smtClean="0"/>
              <a:t>Chinglish</a:t>
            </a:r>
            <a:r>
              <a:rPr lang="en-US" sz="2800" dirty="0" smtClean="0"/>
              <a:t> ones on signs around the city", for instance: </a:t>
            </a:r>
            <a:br>
              <a:rPr lang="en-US" sz="2800" dirty="0" smtClean="0"/>
            </a:br>
            <a:endParaRPr lang="en-US"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Shanghai Expo 2010</a:t>
            </a:r>
            <a:endParaRPr lang="en-US" dirty="0"/>
          </a:p>
        </p:txBody>
      </p:sp>
      <p:sp>
        <p:nvSpPr>
          <p:cNvPr id="3" name="Content Placeholder 2"/>
          <p:cNvSpPr>
            <a:spLocks noGrp="1"/>
          </p:cNvSpPr>
          <p:nvPr>
            <p:ph idx="1"/>
          </p:nvPr>
        </p:nvSpPr>
        <p:spPr>
          <a:xfrm>
            <a:off x="457200" y="1752600"/>
            <a:ext cx="8229600" cy="5029200"/>
          </a:xfrm>
        </p:spPr>
        <p:txBody>
          <a:bodyPr>
            <a:normAutofit/>
          </a:bodyPr>
          <a:lstStyle/>
          <a:p>
            <a:r>
              <a:rPr lang="en-US" sz="2400" dirty="0" smtClean="0"/>
              <a:t>In Shanghai, for Expo 2010, a similar effort was made to replace </a:t>
            </a:r>
            <a:r>
              <a:rPr lang="en-US" sz="2400" dirty="0" err="1" smtClean="0"/>
              <a:t>Chinglish</a:t>
            </a:r>
            <a:r>
              <a:rPr lang="en-US" sz="2400" dirty="0" smtClean="0"/>
              <a:t> signs. </a:t>
            </a:r>
          </a:p>
          <a:p>
            <a:r>
              <a:rPr lang="en-US" sz="2400" dirty="0" smtClean="0"/>
              <a:t>It is estimated that more than </a:t>
            </a:r>
            <a:r>
              <a:rPr lang="en-US" sz="2400" dirty="0" smtClean="0">
                <a:solidFill>
                  <a:srgbClr val="FF0000"/>
                </a:solidFill>
              </a:rPr>
              <a:t>10,000 public signs </a:t>
            </a:r>
            <a:r>
              <a:rPr lang="en-US" sz="2400" dirty="0" smtClean="0"/>
              <a:t>were replaced. </a:t>
            </a:r>
          </a:p>
        </p:txBody>
      </p:sp>
      <p:pic>
        <p:nvPicPr>
          <p:cNvPr id="4" name="Picture 3" descr="Chinglish_Price_Of_Goods.jpg"/>
          <p:cNvPicPr>
            <a:picLocks noChangeAspect="1"/>
          </p:cNvPicPr>
          <p:nvPr/>
        </p:nvPicPr>
        <p:blipFill>
          <a:blip r:embed="rId2"/>
          <a:srcRect t="22944" r="14800" b="30830"/>
          <a:stretch>
            <a:fillRect/>
          </a:stretch>
        </p:blipFill>
        <p:spPr>
          <a:xfrm>
            <a:off x="685800" y="3657600"/>
            <a:ext cx="3352800" cy="1371600"/>
          </a:xfrm>
          <a:prstGeom prst="rect">
            <a:avLst/>
          </a:prstGeom>
        </p:spPr>
      </p:pic>
      <p:pic>
        <p:nvPicPr>
          <p:cNvPr id="5" name="Picture 4" descr="Chinglish-_65_.jpg"/>
          <p:cNvPicPr>
            <a:picLocks noChangeAspect="1"/>
          </p:cNvPicPr>
          <p:nvPr/>
        </p:nvPicPr>
        <p:blipFill>
          <a:blip r:embed="rId3"/>
          <a:srcRect l="17272" t="17010" r="10000" b="13711"/>
          <a:stretch>
            <a:fillRect/>
          </a:stretch>
        </p:blipFill>
        <p:spPr>
          <a:xfrm>
            <a:off x="4419600" y="3429000"/>
            <a:ext cx="4572000" cy="3200400"/>
          </a:xfrm>
          <a:prstGeom prst="rect">
            <a:avLst/>
          </a:prstGeom>
        </p:spPr>
      </p:pic>
      <p:pic>
        <p:nvPicPr>
          <p:cNvPr id="8" name="Picture 7" descr="slip-and-fall.jpg"/>
          <p:cNvPicPr>
            <a:picLocks noChangeAspect="1"/>
          </p:cNvPicPr>
          <p:nvPr/>
        </p:nvPicPr>
        <p:blipFill>
          <a:blip r:embed="rId4"/>
          <a:srcRect t="17893" b="25920"/>
          <a:stretch>
            <a:fillRect/>
          </a:stretch>
        </p:blipFill>
        <p:spPr>
          <a:xfrm>
            <a:off x="76200" y="5139744"/>
            <a:ext cx="4191000" cy="16764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Cause of </a:t>
            </a:r>
            <a:r>
              <a:rPr lang="en-US" dirty="0" err="1" smtClean="0"/>
              <a:t>Chinglish</a:t>
            </a:r>
            <a:endParaRPr lang="en-US" dirty="0"/>
          </a:p>
        </p:txBody>
      </p:sp>
      <p:sp>
        <p:nvSpPr>
          <p:cNvPr id="3" name="Content Placeholder 2"/>
          <p:cNvSpPr>
            <a:spLocks noGrp="1"/>
          </p:cNvSpPr>
          <p:nvPr>
            <p:ph idx="1"/>
          </p:nvPr>
        </p:nvSpPr>
        <p:spPr>
          <a:xfrm>
            <a:off x="457200" y="2133600"/>
            <a:ext cx="8229600" cy="4419600"/>
          </a:xfrm>
        </p:spPr>
        <p:txBody>
          <a:bodyPr>
            <a:noAutofit/>
          </a:bodyPr>
          <a:lstStyle/>
          <a:p>
            <a:pPr marL="514350" indent="-514350">
              <a:buNone/>
            </a:pPr>
            <a:r>
              <a:rPr lang="en-US" sz="2700" dirty="0" smtClean="0"/>
              <a:t>The Cause:</a:t>
            </a:r>
          </a:p>
          <a:p>
            <a:pPr marL="514350" indent="-514350"/>
            <a:r>
              <a:rPr lang="en-US" sz="2700" dirty="0" smtClean="0"/>
              <a:t>Lack of inclusion of native speakers of English in the translation or editing process</a:t>
            </a:r>
          </a:p>
          <a:p>
            <a:pPr marL="514350" indent="-514350"/>
            <a:r>
              <a:rPr lang="en-US" sz="2700" dirty="0" smtClean="0"/>
              <a:t>Dictionary translation: translating Chinese to English word for word</a:t>
            </a:r>
          </a:p>
          <a:p>
            <a:pPr marL="514350" indent="-514350"/>
            <a:r>
              <a:rPr lang="en-US" sz="2700" dirty="0" smtClean="0"/>
              <a:t>Linguistic differences and mother tongue interference</a:t>
            </a:r>
            <a:r>
              <a:rPr lang="en-US" sz="2700" dirty="0" smtClean="0"/>
              <a:t>.</a:t>
            </a:r>
            <a:endParaRPr lang="en-US" sz="27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Cause of </a:t>
            </a:r>
            <a:r>
              <a:rPr lang="en-US" dirty="0" err="1" smtClean="0"/>
              <a:t>Chinglish</a:t>
            </a:r>
            <a:endParaRPr lang="en-US" dirty="0"/>
          </a:p>
        </p:txBody>
      </p:sp>
      <p:sp>
        <p:nvSpPr>
          <p:cNvPr id="3" name="Content Placeholder 2"/>
          <p:cNvSpPr>
            <a:spLocks noGrp="1"/>
          </p:cNvSpPr>
          <p:nvPr>
            <p:ph idx="1"/>
          </p:nvPr>
        </p:nvSpPr>
        <p:spPr>
          <a:xfrm>
            <a:off x="457200" y="2057400"/>
            <a:ext cx="8229600" cy="4495800"/>
          </a:xfrm>
        </p:spPr>
        <p:txBody>
          <a:bodyPr>
            <a:noAutofit/>
          </a:bodyPr>
          <a:lstStyle/>
          <a:p>
            <a:pPr marL="514350" indent="-514350">
              <a:buNone/>
            </a:pPr>
            <a:r>
              <a:rPr lang="en-US" sz="2800" dirty="0" smtClean="0"/>
              <a:t>The Cause:</a:t>
            </a:r>
            <a:endParaRPr lang="en-US" sz="2800" dirty="0" smtClean="0"/>
          </a:p>
          <a:p>
            <a:pPr marL="514350" indent="-514350"/>
            <a:r>
              <a:rPr lang="en-US" sz="2800" dirty="0" smtClean="0"/>
              <a:t>Different </a:t>
            </a:r>
            <a:r>
              <a:rPr lang="en-US" sz="2800" dirty="0" smtClean="0"/>
              <a:t>thinking patterns and culture</a:t>
            </a:r>
          </a:p>
          <a:p>
            <a:pPr marL="514350" indent="-514350"/>
            <a:r>
              <a:rPr lang="en-US" sz="2800" dirty="0" smtClean="0"/>
              <a:t>Outdated Chinese-English dictionaries and textbook-style English</a:t>
            </a:r>
          </a:p>
          <a:p>
            <a:pPr marL="514350" indent="-514350"/>
            <a:r>
              <a:rPr lang="en-US" sz="2800" dirty="0" smtClean="0"/>
              <a:t>Mediocre English-language teaching and lack of English-language environment</a:t>
            </a:r>
            <a:endParaRPr lang="en-US" sz="2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a:t>
            </a:r>
            <a:r>
              <a:rPr lang="en-US" dirty="0" smtClean="0"/>
              <a:t> </a:t>
            </a:r>
            <a:r>
              <a:rPr lang="en-US" dirty="0" smtClean="0"/>
              <a:t>Features </a:t>
            </a:r>
            <a:r>
              <a:rPr lang="en-US" dirty="0" smtClean="0"/>
              <a:t>of </a:t>
            </a:r>
            <a:r>
              <a:rPr lang="en-US" dirty="0" err="1" smtClean="0"/>
              <a:t>Chinglish</a:t>
            </a:r>
            <a:endParaRPr lang="en-US" dirty="0"/>
          </a:p>
        </p:txBody>
      </p:sp>
      <p:sp>
        <p:nvSpPr>
          <p:cNvPr id="3" name="Content Placeholder 2"/>
          <p:cNvSpPr>
            <a:spLocks noGrp="1"/>
          </p:cNvSpPr>
          <p:nvPr>
            <p:ph idx="1"/>
          </p:nvPr>
        </p:nvSpPr>
        <p:spPr>
          <a:xfrm>
            <a:off x="457200" y="2057400"/>
            <a:ext cx="8229600" cy="4495800"/>
          </a:xfrm>
        </p:spPr>
        <p:txBody>
          <a:bodyPr>
            <a:noAutofit/>
          </a:bodyPr>
          <a:lstStyle/>
          <a:p>
            <a:pPr marL="514350" indent="-514350"/>
            <a:r>
              <a:rPr lang="en-US" sz="2800" dirty="0" smtClean="0"/>
              <a:t>Cultural </a:t>
            </a:r>
            <a:r>
              <a:rPr lang="en-US" sz="2800" dirty="0" smtClean="0"/>
              <a:t>meanings: </a:t>
            </a:r>
          </a:p>
          <a:p>
            <a:pPr marL="857250" lvl="1" indent="-514350"/>
            <a:r>
              <a:rPr lang="en-US" sz="2600" dirty="0" smtClean="0"/>
              <a:t>The </a:t>
            </a:r>
            <a:r>
              <a:rPr lang="en-US" sz="2600" dirty="0" smtClean="0"/>
              <a:t>English idiom "work like a horse" means "work hard", but in China horses are rarely used as draft animals and the equivalent Chinese expression uses </a:t>
            </a:r>
            <a:r>
              <a:rPr lang="en-US" sz="2600" dirty="0" err="1" smtClean="0"/>
              <a:t>niú</a:t>
            </a:r>
            <a:r>
              <a:rPr lang="en-US" sz="2600" dirty="0" smtClean="0"/>
              <a:t> </a:t>
            </a:r>
            <a:r>
              <a:rPr lang="en-US" sz="2600" dirty="0" err="1" smtClean="0"/>
              <a:t>牛</a:t>
            </a:r>
            <a:r>
              <a:rPr lang="en-US" sz="2600" dirty="0" smtClean="0"/>
              <a:t> "Cattle".</a:t>
            </a:r>
          </a:p>
          <a:p>
            <a:pPr marL="514350" indent="-514350"/>
            <a:r>
              <a:rPr lang="en-US" sz="2800" dirty="0" smtClean="0"/>
              <a:t>Problems of direct </a:t>
            </a:r>
            <a:r>
              <a:rPr lang="en-US" sz="2800" dirty="0" smtClean="0"/>
              <a:t>translation: </a:t>
            </a:r>
          </a:p>
          <a:p>
            <a:pPr marL="857250" lvl="1" indent="-514350"/>
            <a:r>
              <a:rPr lang="en-US" sz="2600" dirty="0" smtClean="0"/>
              <a:t>Some </a:t>
            </a:r>
            <a:r>
              <a:rPr lang="en-US" sz="2600" dirty="0" err="1" smtClean="0"/>
              <a:t>Chinglish</a:t>
            </a:r>
            <a:r>
              <a:rPr lang="en-US" sz="2600" dirty="0" smtClean="0"/>
              <a:t> menus translate </a:t>
            </a:r>
            <a:r>
              <a:rPr lang="en-US" sz="2600" dirty="0" err="1" smtClean="0"/>
              <a:t>dòufu</a:t>
            </a:r>
            <a:r>
              <a:rPr lang="en-US" sz="2600" dirty="0" smtClean="0"/>
              <a:t> </a:t>
            </a:r>
            <a:r>
              <a:rPr lang="en-US" sz="2600" dirty="0" err="1" smtClean="0"/>
              <a:t>豆腐</a:t>
            </a:r>
            <a:r>
              <a:rPr lang="en-US" sz="2600" dirty="0" smtClean="0"/>
              <a:t> as "bean curd", which "sounds very unappetizing" to English speakers, instead of "tofu".</a:t>
            </a:r>
          </a:p>
          <a:p>
            <a:pPr marL="514350" indent="-514350"/>
            <a:r>
              <a:rPr lang="en-US" sz="2800" dirty="0" smtClean="0"/>
              <a:t>Wordiness. Unnecessary words and convoluted sentences are hallmarks of </a:t>
            </a:r>
            <a:r>
              <a:rPr lang="en-US" sz="2800" dirty="0" err="1" smtClean="0"/>
              <a:t>Chinglish</a:t>
            </a:r>
            <a:r>
              <a:rPr lang="en-US" sz="2800" dirty="0" smtClean="0"/>
              <a:t> translation. For example, the Civil Aviation Administration of China announced, "CAAC has decided to start the business of advance booking and ticketing", which could simply say "CAAC now accepts advance booking and ticketing."</a:t>
            </a:r>
          </a:p>
          <a:p>
            <a:pPr marL="514350" indent="-514350"/>
            <a:r>
              <a:rPr lang="en-US" sz="2800" dirty="0" smtClean="0"/>
              <a:t>Wrong word order. A host in Shenyang toasted a group of foreign investors with "Up your bottoms!" instead of "Bottoms up!"[44]</a:t>
            </a:r>
            <a:endParaRPr lang="en-US" sz="2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a:t>
            </a:r>
            <a:r>
              <a:rPr lang="en-US" dirty="0" smtClean="0"/>
              <a:t> </a:t>
            </a:r>
            <a:r>
              <a:rPr lang="en-US" dirty="0" smtClean="0"/>
              <a:t>Features </a:t>
            </a:r>
            <a:r>
              <a:rPr lang="en-US" dirty="0" smtClean="0"/>
              <a:t>of </a:t>
            </a:r>
            <a:r>
              <a:rPr lang="en-US" dirty="0" err="1" smtClean="0"/>
              <a:t>Chinglish</a:t>
            </a:r>
            <a:endParaRPr lang="en-US" dirty="0"/>
          </a:p>
        </p:txBody>
      </p:sp>
      <p:sp>
        <p:nvSpPr>
          <p:cNvPr id="3" name="Content Placeholder 2"/>
          <p:cNvSpPr>
            <a:spLocks noGrp="1"/>
          </p:cNvSpPr>
          <p:nvPr>
            <p:ph idx="1"/>
          </p:nvPr>
        </p:nvSpPr>
        <p:spPr>
          <a:xfrm>
            <a:off x="457200" y="2057400"/>
            <a:ext cx="8229600" cy="4495800"/>
          </a:xfrm>
        </p:spPr>
        <p:txBody>
          <a:bodyPr>
            <a:noAutofit/>
          </a:bodyPr>
          <a:lstStyle/>
          <a:p>
            <a:pPr marL="514350" indent="-514350"/>
            <a:r>
              <a:rPr lang="en-US" sz="2800" dirty="0" smtClean="0"/>
              <a:t>Wordiness: </a:t>
            </a:r>
          </a:p>
          <a:p>
            <a:pPr marL="857250" lvl="1" indent="-514350"/>
            <a:r>
              <a:rPr lang="en-US" sz="2600" dirty="0" smtClean="0"/>
              <a:t>Unnecessary </a:t>
            </a:r>
            <a:r>
              <a:rPr lang="en-US" sz="2600" dirty="0" smtClean="0"/>
              <a:t>words and convoluted sentences are hallmarks of </a:t>
            </a:r>
            <a:r>
              <a:rPr lang="en-US" sz="2600" dirty="0" err="1" smtClean="0"/>
              <a:t>Chinglish</a:t>
            </a:r>
            <a:r>
              <a:rPr lang="en-US" sz="2600" dirty="0" smtClean="0"/>
              <a:t> translation. For example, the Civil Aviation Administration of China announced, "CAAC has decided </a:t>
            </a:r>
            <a:r>
              <a:rPr lang="en-US" sz="2600" dirty="0" smtClean="0">
                <a:solidFill>
                  <a:srgbClr val="FF0000"/>
                </a:solidFill>
              </a:rPr>
              <a:t>to start the business of </a:t>
            </a:r>
            <a:r>
              <a:rPr lang="en-US" sz="2600" dirty="0" smtClean="0"/>
              <a:t>advance booking and ticketing", which could simply say "CAAC now accepts advance booking and ticketing</a:t>
            </a:r>
            <a:r>
              <a:rPr lang="en-US" sz="2600" dirty="0" smtClean="0"/>
              <a:t>.”</a:t>
            </a:r>
            <a:endParaRPr lang="en-US" sz="26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a:t>
            </a:r>
            <a:r>
              <a:rPr lang="en-US" dirty="0" smtClean="0"/>
              <a:t> </a:t>
            </a:r>
            <a:r>
              <a:rPr lang="en-US" dirty="0" smtClean="0"/>
              <a:t>Features </a:t>
            </a:r>
            <a:r>
              <a:rPr lang="en-US" dirty="0" smtClean="0"/>
              <a:t>of </a:t>
            </a:r>
            <a:r>
              <a:rPr lang="en-US" dirty="0" err="1" smtClean="0"/>
              <a:t>Chinglish</a:t>
            </a:r>
            <a:endParaRPr lang="en-US" dirty="0"/>
          </a:p>
        </p:txBody>
      </p:sp>
      <p:sp>
        <p:nvSpPr>
          <p:cNvPr id="3" name="Content Placeholder 2"/>
          <p:cNvSpPr>
            <a:spLocks noGrp="1"/>
          </p:cNvSpPr>
          <p:nvPr>
            <p:ph idx="1"/>
          </p:nvPr>
        </p:nvSpPr>
        <p:spPr>
          <a:xfrm>
            <a:off x="457200" y="2057400"/>
            <a:ext cx="8229600" cy="4495800"/>
          </a:xfrm>
        </p:spPr>
        <p:txBody>
          <a:bodyPr>
            <a:noAutofit/>
          </a:bodyPr>
          <a:lstStyle/>
          <a:p>
            <a:pPr marL="514350" indent="-514350"/>
            <a:r>
              <a:rPr lang="en-US" sz="2800" dirty="0" smtClean="0"/>
              <a:t>Wrong </a:t>
            </a:r>
            <a:r>
              <a:rPr lang="en-US" sz="2800" dirty="0" smtClean="0"/>
              <a:t>word </a:t>
            </a:r>
            <a:r>
              <a:rPr lang="en-US" sz="2800" dirty="0" smtClean="0"/>
              <a:t>order: </a:t>
            </a:r>
          </a:p>
          <a:p>
            <a:pPr marL="857250" lvl="1" indent="-514350"/>
            <a:r>
              <a:rPr lang="en-US" sz="2600" dirty="0" smtClean="0"/>
              <a:t>A </a:t>
            </a:r>
            <a:r>
              <a:rPr lang="en-US" sz="2600" dirty="0" smtClean="0"/>
              <a:t>host in Shenyang toasted a group of foreign investors with "Up your bottoms!" instead of "Bottoms up</a:t>
            </a:r>
            <a:r>
              <a:rPr lang="en-US" sz="2600" dirty="0" smtClean="0"/>
              <a:t>!”</a:t>
            </a:r>
            <a:endParaRPr lang="en-US" sz="2600" dirty="0"/>
          </a:p>
        </p:txBody>
      </p:sp>
      <p:pic>
        <p:nvPicPr>
          <p:cNvPr id="4" name="Picture 3" descr="下載.jpeg"/>
          <p:cNvPicPr>
            <a:picLocks noChangeAspect="1"/>
          </p:cNvPicPr>
          <p:nvPr/>
        </p:nvPicPr>
        <p:blipFill>
          <a:blip r:embed="rId2"/>
          <a:stretch>
            <a:fillRect/>
          </a:stretch>
        </p:blipFill>
        <p:spPr>
          <a:xfrm>
            <a:off x="4572000" y="4038600"/>
            <a:ext cx="3517900" cy="23114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Content Placeholder 2"/>
          <p:cNvSpPr>
            <a:spLocks noGrp="1"/>
          </p:cNvSpPr>
          <p:nvPr>
            <p:ph idx="1"/>
          </p:nvPr>
        </p:nvSpPr>
        <p:spPr/>
        <p:txBody>
          <a:bodyPr/>
          <a:lstStyle/>
          <a:p>
            <a:endParaRPr lang="en-US" dirty="0"/>
          </a:p>
        </p:txBody>
      </p:sp>
      <p:pic>
        <p:nvPicPr>
          <p:cNvPr id="4" name="Picture 3" descr="0,,2343088_4,00.jpg"/>
          <p:cNvPicPr>
            <a:picLocks noChangeAspect="1"/>
          </p:cNvPicPr>
          <p:nvPr/>
        </p:nvPicPr>
        <p:blipFill>
          <a:blip r:embed="rId2"/>
          <a:srcRect t="13115" b="20492"/>
          <a:stretch>
            <a:fillRect/>
          </a:stretch>
        </p:blipFill>
        <p:spPr>
          <a:xfrm>
            <a:off x="3874911" y="4267200"/>
            <a:ext cx="4811889" cy="2362200"/>
          </a:xfrm>
          <a:prstGeom prst="rect">
            <a:avLst/>
          </a:prstGeom>
        </p:spPr>
      </p:pic>
      <p:pic>
        <p:nvPicPr>
          <p:cNvPr id="5" name="Picture 4" descr="下載 (1).jpeg"/>
          <p:cNvPicPr>
            <a:picLocks noChangeAspect="1"/>
          </p:cNvPicPr>
          <p:nvPr/>
        </p:nvPicPr>
        <p:blipFill>
          <a:blip r:embed="rId3"/>
          <a:srcRect t="22165" b="15979"/>
          <a:stretch>
            <a:fillRect/>
          </a:stretch>
        </p:blipFill>
        <p:spPr>
          <a:xfrm>
            <a:off x="779463" y="1949824"/>
            <a:ext cx="5001670" cy="2317376"/>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Examples</a:t>
            </a:r>
            <a:endParaRPr lang="en-US" dirty="0"/>
          </a:p>
        </p:txBody>
      </p:sp>
      <p:pic>
        <p:nvPicPr>
          <p:cNvPr id="4" name="Picture 3" descr="2691947209_4e4fe0d260_o.jpg"/>
          <p:cNvPicPr>
            <a:picLocks noChangeAspect="1"/>
          </p:cNvPicPr>
          <p:nvPr/>
        </p:nvPicPr>
        <p:blipFill>
          <a:blip r:embed="rId2"/>
          <a:srcRect t="35252" r="2703"/>
          <a:stretch>
            <a:fillRect/>
          </a:stretch>
        </p:blipFill>
        <p:spPr>
          <a:xfrm>
            <a:off x="152400" y="1417638"/>
            <a:ext cx="5051424" cy="2525712"/>
          </a:xfrm>
          <a:prstGeom prst="rect">
            <a:avLst/>
          </a:prstGeom>
        </p:spPr>
      </p:pic>
      <p:pic>
        <p:nvPicPr>
          <p:cNvPr id="7" name="Picture 6" descr="hqdefault.jpg"/>
          <p:cNvPicPr>
            <a:picLocks noChangeAspect="1"/>
          </p:cNvPicPr>
          <p:nvPr/>
        </p:nvPicPr>
        <p:blipFill>
          <a:blip r:embed="rId3"/>
          <a:stretch>
            <a:fillRect/>
          </a:stretch>
        </p:blipFill>
        <p:spPr>
          <a:xfrm>
            <a:off x="4953000" y="3943350"/>
            <a:ext cx="3886200" cy="2914650"/>
          </a:xfrm>
          <a:prstGeom prst="rect">
            <a:avLst/>
          </a:prstGeom>
        </p:spPr>
      </p:pic>
      <p:sp>
        <p:nvSpPr>
          <p:cNvPr id="8" name="Content Placeholder 7"/>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Examples</a:t>
            </a:r>
            <a:endParaRPr lang="en-US" dirty="0"/>
          </a:p>
        </p:txBody>
      </p:sp>
      <p:pic>
        <p:nvPicPr>
          <p:cNvPr id="5" name="Content Placeholder 4" descr="Tricky-and-Funny-Chinglish.jpg"/>
          <p:cNvPicPr>
            <a:picLocks noGrp="1" noChangeAspect="1"/>
          </p:cNvPicPr>
          <p:nvPr>
            <p:ph idx="1"/>
          </p:nvPr>
        </p:nvPicPr>
        <p:blipFill>
          <a:blip r:embed="rId2"/>
          <a:srcRect l="-2792" r="-2792"/>
          <a:stretch>
            <a:fillRect/>
          </a:stretch>
        </p:blipFill>
        <p:spPr>
          <a:xfrm>
            <a:off x="152399" y="3505200"/>
            <a:ext cx="4987635" cy="3047999"/>
          </a:xfrm>
        </p:spPr>
      </p:pic>
      <p:pic>
        <p:nvPicPr>
          <p:cNvPr id="6" name="Picture 5" descr="96169_7.jpg"/>
          <p:cNvPicPr>
            <a:picLocks noChangeAspect="1"/>
          </p:cNvPicPr>
          <p:nvPr/>
        </p:nvPicPr>
        <p:blipFill>
          <a:blip r:embed="rId3"/>
          <a:stretch>
            <a:fillRect/>
          </a:stretch>
        </p:blipFill>
        <p:spPr>
          <a:xfrm>
            <a:off x="4952999" y="1417638"/>
            <a:ext cx="4031131" cy="3154361"/>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779463" y="1752600"/>
            <a:ext cx="7583488" cy="4007224"/>
          </a:xfrm>
        </p:spPr>
        <p:txBody>
          <a:bodyPr>
            <a:noAutofit/>
          </a:bodyPr>
          <a:lstStyle/>
          <a:p>
            <a:pPr>
              <a:lnSpc>
                <a:spcPts val="1900"/>
              </a:lnSpc>
            </a:pPr>
            <a:r>
              <a:rPr lang="en-US" sz="2400" dirty="0" smtClean="0"/>
              <a:t>Definition of “</a:t>
            </a:r>
            <a:r>
              <a:rPr lang="en-US" sz="2400" dirty="0" err="1" smtClean="0"/>
              <a:t>Chinglish</a:t>
            </a:r>
            <a:r>
              <a:rPr lang="en-US" sz="2400" dirty="0" smtClean="0"/>
              <a:t>”</a:t>
            </a:r>
          </a:p>
          <a:p>
            <a:pPr>
              <a:lnSpc>
                <a:spcPts val="1900"/>
              </a:lnSpc>
            </a:pPr>
            <a:r>
              <a:rPr lang="en-US" sz="2400" dirty="0" smtClean="0"/>
              <a:t>Other Inter-language Varieties of English</a:t>
            </a:r>
          </a:p>
          <a:p>
            <a:pPr>
              <a:lnSpc>
                <a:spcPts val="1900"/>
              </a:lnSpc>
            </a:pPr>
            <a:r>
              <a:rPr lang="en-US" sz="2400" dirty="0" smtClean="0"/>
              <a:t>History</a:t>
            </a:r>
          </a:p>
          <a:p>
            <a:pPr>
              <a:lnSpc>
                <a:spcPts val="1900"/>
              </a:lnSpc>
            </a:pPr>
            <a:r>
              <a:rPr lang="en-US" sz="2400" dirty="0" smtClean="0"/>
              <a:t>The Influence</a:t>
            </a:r>
          </a:p>
          <a:p>
            <a:pPr>
              <a:lnSpc>
                <a:spcPts val="1900"/>
              </a:lnSpc>
            </a:pPr>
            <a:r>
              <a:rPr lang="en-US" sz="2400" dirty="0" smtClean="0"/>
              <a:t>The Olympic in 2001</a:t>
            </a:r>
          </a:p>
          <a:p>
            <a:pPr>
              <a:lnSpc>
                <a:spcPts val="1900"/>
              </a:lnSpc>
            </a:pPr>
            <a:r>
              <a:rPr lang="en-US" sz="2400" dirty="0" smtClean="0"/>
              <a:t>Shanghai Expo 2010</a:t>
            </a:r>
          </a:p>
          <a:p>
            <a:pPr>
              <a:lnSpc>
                <a:spcPts val="1900"/>
              </a:lnSpc>
            </a:pPr>
            <a:r>
              <a:rPr lang="en-US" sz="2400" dirty="0" smtClean="0"/>
              <a:t>The Cause of </a:t>
            </a:r>
            <a:r>
              <a:rPr lang="en-US" sz="2400" dirty="0" err="1" smtClean="0"/>
              <a:t>Chinglish</a:t>
            </a:r>
            <a:endParaRPr lang="en-US" sz="2400" dirty="0" smtClean="0"/>
          </a:p>
          <a:p>
            <a:pPr>
              <a:lnSpc>
                <a:spcPts val="1900"/>
              </a:lnSpc>
            </a:pPr>
            <a:r>
              <a:rPr lang="en-US" sz="2400" dirty="0" smtClean="0"/>
              <a:t>The Features of </a:t>
            </a:r>
            <a:r>
              <a:rPr lang="en-US" sz="2400" dirty="0" err="1" smtClean="0"/>
              <a:t>Chinglish</a:t>
            </a:r>
            <a:endParaRPr lang="en-US" sz="2400" dirty="0" smtClean="0"/>
          </a:p>
          <a:p>
            <a:pPr>
              <a:lnSpc>
                <a:spcPts val="1900"/>
              </a:lnSpc>
            </a:pPr>
            <a:r>
              <a:rPr lang="en-US" sz="2400" dirty="0" smtClean="0"/>
              <a:t>Examples</a:t>
            </a:r>
          </a:p>
          <a:p>
            <a:pPr>
              <a:lnSpc>
                <a:spcPts val="1900"/>
              </a:lnSpc>
            </a:pPr>
            <a:r>
              <a:rPr lang="en-US" sz="2400" dirty="0" smtClean="0"/>
              <a:t>Conclusion</a:t>
            </a:r>
            <a:endParaRPr lang="en-US" sz="2400" dirty="0" smtClean="0"/>
          </a:p>
          <a:p>
            <a:pPr>
              <a:lnSpc>
                <a:spcPts val="1900"/>
              </a:lnSpc>
            </a:pPr>
            <a:endParaRPr lang="en-US"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Examples</a:t>
            </a:r>
            <a:endParaRPr lang="en-US" dirty="0"/>
          </a:p>
        </p:txBody>
      </p:sp>
      <p:pic>
        <p:nvPicPr>
          <p:cNvPr id="10" name="Picture 9" descr="Shenzhen_River_chinglish_warning_sign-1.JPG"/>
          <p:cNvPicPr>
            <a:picLocks noChangeAspect="1"/>
          </p:cNvPicPr>
          <p:nvPr/>
        </p:nvPicPr>
        <p:blipFill>
          <a:blip r:embed="rId2"/>
          <a:srcRect l="15306" t="18058" r="17347"/>
          <a:stretch>
            <a:fillRect/>
          </a:stretch>
        </p:blipFill>
        <p:spPr>
          <a:xfrm>
            <a:off x="2133600" y="1949824"/>
            <a:ext cx="5128074" cy="4679577"/>
          </a:xfrm>
          <a:prstGeom prst="rect">
            <a:avLst/>
          </a:prstGeom>
        </p:spPr>
      </p:pic>
      <p:sp>
        <p:nvSpPr>
          <p:cNvPr id="6" name="Content Placeholder 5"/>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Examples</a:t>
            </a:r>
            <a:endParaRPr lang="en-US" dirty="0"/>
          </a:p>
        </p:txBody>
      </p:sp>
      <p:pic>
        <p:nvPicPr>
          <p:cNvPr id="9" name="Content Placeholder 8" descr="下載 (2).jpeg"/>
          <p:cNvPicPr>
            <a:picLocks noGrp="1" noChangeAspect="1"/>
          </p:cNvPicPr>
          <p:nvPr>
            <p:ph idx="1"/>
          </p:nvPr>
        </p:nvPicPr>
        <p:blipFill>
          <a:blip r:embed="rId2"/>
          <a:srcRect l="-8981" r="-8981"/>
          <a:stretch>
            <a:fillRect/>
          </a:stretch>
        </p:blipFill>
        <p:spPr>
          <a:xfrm>
            <a:off x="4580620" y="1715610"/>
            <a:ext cx="4639580" cy="2551590"/>
          </a:xfrm>
        </p:spPr>
      </p:pic>
      <p:pic>
        <p:nvPicPr>
          <p:cNvPr id="11" name="Picture 10" descr="20090826-AB-05-Shanghais Chinglish Signs Undergo Makeover.jpg"/>
          <p:cNvPicPr>
            <a:picLocks noChangeAspect="1"/>
          </p:cNvPicPr>
          <p:nvPr/>
        </p:nvPicPr>
        <p:blipFill>
          <a:blip r:embed="rId3"/>
          <a:srcRect r="14167" b="13750"/>
          <a:stretch>
            <a:fillRect/>
          </a:stretch>
        </p:blipFill>
        <p:spPr>
          <a:xfrm>
            <a:off x="228600" y="3429000"/>
            <a:ext cx="4777410" cy="3200401"/>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779463" y="1949824"/>
            <a:ext cx="7583488" cy="4679576"/>
          </a:xfrm>
        </p:spPr>
        <p:txBody>
          <a:bodyPr>
            <a:normAutofit fontScale="85000" lnSpcReduction="20000"/>
          </a:bodyPr>
          <a:lstStyle/>
          <a:p>
            <a:r>
              <a:rPr lang="en-US" sz="3200" dirty="0" smtClean="0"/>
              <a:t>The phenomenon of World </a:t>
            </a:r>
            <a:r>
              <a:rPr lang="en-US" sz="3200" dirty="0" err="1" smtClean="0"/>
              <a:t>Englishes</a:t>
            </a:r>
            <a:endParaRPr lang="en-US" sz="3200" dirty="0" smtClean="0"/>
          </a:p>
          <a:p>
            <a:r>
              <a:rPr lang="en-US" sz="3200" dirty="0" smtClean="0"/>
              <a:t>World </a:t>
            </a:r>
            <a:r>
              <a:rPr lang="en-US" sz="3200" dirty="0" err="1" smtClean="0"/>
              <a:t>Englishes</a:t>
            </a:r>
            <a:r>
              <a:rPr lang="en-US" sz="3200" dirty="0" smtClean="0"/>
              <a:t>: </a:t>
            </a:r>
          </a:p>
          <a:p>
            <a:pPr lvl="1"/>
            <a:r>
              <a:rPr lang="en-US" sz="3000" dirty="0" smtClean="0"/>
              <a:t>World </a:t>
            </a:r>
            <a:r>
              <a:rPr lang="en-US" sz="3000" dirty="0" err="1" smtClean="0"/>
              <a:t>Englishes</a:t>
            </a:r>
            <a:r>
              <a:rPr lang="en-US" sz="3000" dirty="0" smtClean="0"/>
              <a:t> is a term for emerging </a:t>
            </a:r>
            <a:r>
              <a:rPr lang="en-US" sz="3000" dirty="0" smtClean="0"/>
              <a:t>localized </a:t>
            </a:r>
            <a:r>
              <a:rPr lang="en-US" sz="3000" dirty="0" smtClean="0"/>
              <a:t>varieties of </a:t>
            </a:r>
            <a:r>
              <a:rPr lang="en-US" sz="3000" dirty="0" smtClean="0"/>
              <a:t>English. </a:t>
            </a:r>
            <a:endParaRPr lang="en-US" sz="3000" dirty="0" smtClean="0"/>
          </a:p>
          <a:p>
            <a:r>
              <a:rPr lang="en-US" sz="3200" dirty="0" smtClean="0"/>
              <a:t>According to </a:t>
            </a:r>
            <a:r>
              <a:rPr lang="en-US" sz="3200" dirty="0" err="1" smtClean="0"/>
              <a:t>Kachru’s</a:t>
            </a:r>
            <a:r>
              <a:rPr lang="en-US" sz="3200" dirty="0" smtClean="0"/>
              <a:t> three circles of English, English is the language that are used by more L2 speakers than by native speakers. </a:t>
            </a:r>
          </a:p>
          <a:p>
            <a:r>
              <a:rPr lang="en-US" sz="3200" dirty="0" smtClean="0"/>
              <a:t>As long as the use of the varieties of English doesn’t affect communication, different varieties of English should also be learned by some learners. </a:t>
            </a:r>
            <a:endParaRPr lang="en-US" sz="32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a:t>
            </a:r>
            <a:endParaRPr lang="en-US" dirty="0"/>
          </a:p>
        </p:txBody>
      </p:sp>
      <p:sp>
        <p:nvSpPr>
          <p:cNvPr id="3" name="Content Placeholder 2"/>
          <p:cNvSpPr>
            <a:spLocks noGrp="1"/>
          </p:cNvSpPr>
          <p:nvPr>
            <p:ph idx="1"/>
          </p:nvPr>
        </p:nvSpPr>
        <p:spPr/>
        <p:txBody>
          <a:bodyPr>
            <a:noAutofit/>
          </a:bodyPr>
          <a:lstStyle/>
          <a:p>
            <a:r>
              <a:rPr lang="en-US" sz="2400" dirty="0" err="1" smtClean="0"/>
              <a:t>Chinglish</a:t>
            </a:r>
            <a:r>
              <a:rPr lang="en-US" sz="2400" dirty="0" smtClean="0"/>
              <a:t> refers to spoken or written English language that is influenced by the Chinese language. </a:t>
            </a:r>
          </a:p>
          <a:p>
            <a:r>
              <a:rPr lang="en-US" sz="2400" dirty="0" smtClean="0"/>
              <a:t>In Hong Kong, Macau, and Guangdong Province, the term "</a:t>
            </a:r>
            <a:r>
              <a:rPr lang="en-US" sz="2400" dirty="0" err="1" smtClean="0"/>
              <a:t>Chinglish</a:t>
            </a:r>
            <a:r>
              <a:rPr lang="en-US" sz="2400" dirty="0" smtClean="0"/>
              <a:t>" refers mainly to Cantonese-influenced English. </a:t>
            </a:r>
          </a:p>
          <a:p>
            <a:r>
              <a:rPr lang="en-US" sz="2400" dirty="0" smtClean="0"/>
              <a:t>This term is commonly applied to ungrammatical or nonsensical English in Chinese contexts. </a:t>
            </a:r>
          </a:p>
          <a:p>
            <a:r>
              <a:rPr lang="en-US" sz="2400" dirty="0" smtClean="0"/>
              <a:t>Other terms used to describe the phenomenon include "Chinese English” and "China English”</a:t>
            </a:r>
            <a:endParaRPr lang="en-US"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Other Inter-language Varieties of </a:t>
            </a:r>
            <a:r>
              <a:rPr lang="en-US" dirty="0" err="1" smtClean="0"/>
              <a:t>Englsih</a:t>
            </a:r>
            <a:endParaRPr lang="en-US" dirty="0"/>
          </a:p>
        </p:txBody>
      </p:sp>
      <p:sp>
        <p:nvSpPr>
          <p:cNvPr id="3" name="Content Placeholder 2"/>
          <p:cNvSpPr>
            <a:spLocks noGrp="1"/>
          </p:cNvSpPr>
          <p:nvPr>
            <p:ph idx="1"/>
          </p:nvPr>
        </p:nvSpPr>
        <p:spPr/>
        <p:txBody>
          <a:bodyPr>
            <a:normAutofit/>
          </a:bodyPr>
          <a:lstStyle/>
          <a:p>
            <a:r>
              <a:rPr lang="en-US" sz="2400" dirty="0" smtClean="0"/>
              <a:t>Other inter-language varieties of English include: </a:t>
            </a:r>
          </a:p>
          <a:p>
            <a:pPr lvl="1"/>
            <a:r>
              <a:rPr lang="en-US" sz="2400" dirty="0" err="1" smtClean="0"/>
              <a:t>Britalian</a:t>
            </a:r>
            <a:r>
              <a:rPr lang="en-US" sz="2400" dirty="0" smtClean="0"/>
              <a:t> (from Italian), </a:t>
            </a:r>
            <a:r>
              <a:rPr lang="en-US" sz="2400" dirty="0" err="1" smtClean="0"/>
              <a:t>Czenglish</a:t>
            </a:r>
            <a:r>
              <a:rPr lang="en-US" sz="2400" dirty="0" smtClean="0"/>
              <a:t> (from Czech), </a:t>
            </a:r>
            <a:r>
              <a:rPr lang="en-US" sz="2400" dirty="0" err="1" smtClean="0"/>
              <a:t>Denglisch</a:t>
            </a:r>
            <a:r>
              <a:rPr lang="en-US" sz="2400" dirty="0" smtClean="0"/>
              <a:t> (German), </a:t>
            </a:r>
            <a:r>
              <a:rPr lang="en-US" sz="2400" dirty="0" err="1" smtClean="0"/>
              <a:t>Dunglish</a:t>
            </a:r>
            <a:r>
              <a:rPr lang="en-US" sz="2400" dirty="0" smtClean="0"/>
              <a:t> (Dutch), Franglais (French), </a:t>
            </a:r>
            <a:r>
              <a:rPr lang="en-US" sz="2400" dirty="0" err="1" smtClean="0"/>
              <a:t>Greeklish</a:t>
            </a:r>
            <a:r>
              <a:rPr lang="en-US" sz="2400" dirty="0" smtClean="0"/>
              <a:t> (Greek), </a:t>
            </a:r>
            <a:r>
              <a:rPr lang="en-US" sz="2400" dirty="0" err="1" smtClean="0"/>
              <a:t>Spanglish</a:t>
            </a:r>
            <a:r>
              <a:rPr lang="en-US" sz="2400" dirty="0" smtClean="0"/>
              <a:t> (Spanish), </a:t>
            </a:r>
            <a:r>
              <a:rPr lang="en-US" sz="2400" dirty="0" err="1" smtClean="0"/>
              <a:t>Swenglish</a:t>
            </a:r>
            <a:r>
              <a:rPr lang="en-US" sz="2400" dirty="0" smtClean="0"/>
              <a:t> (Swedish), </a:t>
            </a:r>
            <a:r>
              <a:rPr lang="en-US" sz="2400" dirty="0" err="1" smtClean="0"/>
              <a:t>Hunglish</a:t>
            </a:r>
            <a:r>
              <a:rPr lang="en-US" sz="2400" dirty="0" smtClean="0"/>
              <a:t> (Hungarian), </a:t>
            </a:r>
            <a:r>
              <a:rPr lang="en-US" sz="2400" dirty="0" err="1" smtClean="0"/>
              <a:t>Heblish</a:t>
            </a:r>
            <a:r>
              <a:rPr lang="en-US" sz="2400" dirty="0" smtClean="0"/>
              <a:t> (Hebrew), </a:t>
            </a:r>
            <a:r>
              <a:rPr lang="en-US" sz="2400" dirty="0" err="1" smtClean="0"/>
              <a:t>Japlish</a:t>
            </a:r>
            <a:r>
              <a:rPr lang="en-US" sz="2400" dirty="0" smtClean="0"/>
              <a:t> (Japanese), </a:t>
            </a:r>
            <a:r>
              <a:rPr lang="en-US" sz="2400" dirty="0" err="1" smtClean="0"/>
              <a:t>Hinglish</a:t>
            </a:r>
            <a:r>
              <a:rPr lang="en-US" sz="2400" dirty="0" smtClean="0"/>
              <a:t> (Hindi), </a:t>
            </a:r>
            <a:r>
              <a:rPr lang="en-US" sz="2400" dirty="0" err="1" smtClean="0"/>
              <a:t>Konglish</a:t>
            </a:r>
            <a:r>
              <a:rPr lang="en-US" sz="2400" dirty="0" smtClean="0"/>
              <a:t> (Korean), </a:t>
            </a:r>
            <a:r>
              <a:rPr lang="en-US" sz="2400" dirty="0" err="1" smtClean="0"/>
              <a:t>Singlish</a:t>
            </a:r>
            <a:r>
              <a:rPr lang="en-US" sz="2400" dirty="0" smtClean="0"/>
              <a:t> (in Singapore) and </a:t>
            </a:r>
            <a:r>
              <a:rPr lang="en-US" sz="2400" dirty="0" err="1" smtClean="0"/>
              <a:t>Tinglish</a:t>
            </a:r>
            <a:r>
              <a:rPr lang="en-US" sz="2400" dirty="0" smtClean="0"/>
              <a:t> (Thai).</a:t>
            </a:r>
            <a:endParaRPr lang="en-US"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en-US" dirty="0"/>
          </a:p>
        </p:txBody>
      </p:sp>
      <p:sp>
        <p:nvSpPr>
          <p:cNvPr id="3" name="Content Placeholder 2"/>
          <p:cNvSpPr>
            <a:spLocks noGrp="1"/>
          </p:cNvSpPr>
          <p:nvPr>
            <p:ph idx="1"/>
          </p:nvPr>
        </p:nvSpPr>
        <p:spPr/>
        <p:txBody>
          <a:bodyPr>
            <a:noAutofit/>
          </a:bodyPr>
          <a:lstStyle/>
          <a:p>
            <a:r>
              <a:rPr lang="en-US" sz="2800" dirty="0" smtClean="0"/>
              <a:t>English first arrived in China in 1637.</a:t>
            </a:r>
          </a:p>
          <a:p>
            <a:r>
              <a:rPr lang="en-US" sz="2800" dirty="0" smtClean="0"/>
              <a:t>In the 17th century, Chinese Pidgin English originated as a lingua franca for trade between </a:t>
            </a:r>
            <a:r>
              <a:rPr lang="en-US" sz="2800" dirty="0" smtClean="0">
                <a:solidFill>
                  <a:srgbClr val="FF0000"/>
                </a:solidFill>
              </a:rPr>
              <a:t>British people </a:t>
            </a:r>
            <a:r>
              <a:rPr lang="en-US" sz="2800" dirty="0" smtClean="0"/>
              <a:t>and </a:t>
            </a:r>
            <a:r>
              <a:rPr lang="en-US" sz="2800" dirty="0" smtClean="0">
                <a:solidFill>
                  <a:srgbClr val="FF0000"/>
                </a:solidFill>
              </a:rPr>
              <a:t>Cantonese-speaking Chinese people</a:t>
            </a:r>
            <a:r>
              <a:rPr lang="en-US" sz="2800" dirty="0" smtClean="0"/>
              <a:t>. </a:t>
            </a:r>
          </a:p>
          <a:p>
            <a:r>
              <a:rPr lang="en-US" sz="2800" dirty="0" smtClean="0"/>
              <a:t>Following the First and Second Opium War between 1839–1842, Pidgin English spread north to </a:t>
            </a:r>
            <a:r>
              <a:rPr lang="en-US" sz="2800" dirty="0" smtClean="0">
                <a:solidFill>
                  <a:srgbClr val="FF0000"/>
                </a:solidFill>
              </a:rPr>
              <a:t>Shanghai </a:t>
            </a:r>
            <a:r>
              <a:rPr lang="en-US" sz="2800" dirty="0" smtClean="0"/>
              <a:t>and </a:t>
            </a:r>
            <a:r>
              <a:rPr lang="en-US" sz="2800" dirty="0" smtClean="0">
                <a:solidFill>
                  <a:srgbClr val="FF0000"/>
                </a:solidFill>
              </a:rPr>
              <a:t>other treaty ports</a:t>
            </a:r>
            <a:r>
              <a:rPr lang="en-US" sz="2800" dirty="0" smtClean="0"/>
              <a:t>.</a:t>
            </a:r>
            <a:endParaRPr lang="en-US" sz="28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en-US" dirty="0"/>
          </a:p>
        </p:txBody>
      </p:sp>
      <p:sp>
        <p:nvSpPr>
          <p:cNvPr id="3" name="Content Placeholder 2"/>
          <p:cNvSpPr>
            <a:spLocks noGrp="1"/>
          </p:cNvSpPr>
          <p:nvPr>
            <p:ph idx="1"/>
          </p:nvPr>
        </p:nvSpPr>
        <p:spPr/>
        <p:txBody>
          <a:bodyPr>
            <a:noAutofit/>
          </a:bodyPr>
          <a:lstStyle/>
          <a:p>
            <a:r>
              <a:rPr lang="en-US" sz="2400" dirty="0" smtClean="0"/>
              <a:t>Pidgin </a:t>
            </a:r>
            <a:r>
              <a:rPr lang="en-US" sz="2400" dirty="0" smtClean="0"/>
              <a:t>usage began to decline in the late 19th century when Chinese and missionary schools began teaching </a:t>
            </a:r>
            <a:r>
              <a:rPr lang="en-US" sz="2400" dirty="0" smtClean="0">
                <a:solidFill>
                  <a:srgbClr val="FF0000"/>
                </a:solidFill>
              </a:rPr>
              <a:t>Standard English</a:t>
            </a:r>
            <a:r>
              <a:rPr lang="en-US" sz="2400" dirty="0" smtClean="0"/>
              <a:t>.</a:t>
            </a:r>
          </a:p>
          <a:p>
            <a:r>
              <a:rPr lang="en-US" sz="2400" dirty="0" smtClean="0"/>
              <a:t>In 1982, the People's Republic of China made English the main foreign language in education.</a:t>
            </a:r>
          </a:p>
          <a:p>
            <a:r>
              <a:rPr lang="en-US" sz="2400" dirty="0" smtClean="0"/>
              <a:t>Current estimates for the number of English learners in China range from </a:t>
            </a:r>
            <a:r>
              <a:rPr lang="en-US" sz="2400" dirty="0" smtClean="0">
                <a:solidFill>
                  <a:srgbClr val="FF0000"/>
                </a:solidFill>
              </a:rPr>
              <a:t>300 to 500 million.</a:t>
            </a:r>
            <a:endParaRPr lang="en-US" sz="2400" dirty="0">
              <a:solidFill>
                <a:srgbClr val="FF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Influence</a:t>
            </a:r>
            <a:endParaRPr lang="en-US" dirty="0"/>
          </a:p>
        </p:txBody>
      </p:sp>
      <p:sp>
        <p:nvSpPr>
          <p:cNvPr id="3" name="Content Placeholder 2"/>
          <p:cNvSpPr>
            <a:spLocks noGrp="1"/>
          </p:cNvSpPr>
          <p:nvPr>
            <p:ph idx="1"/>
          </p:nvPr>
        </p:nvSpPr>
        <p:spPr/>
        <p:txBody>
          <a:bodyPr>
            <a:noAutofit/>
          </a:bodyPr>
          <a:lstStyle/>
          <a:p>
            <a:r>
              <a:rPr lang="en-US" sz="2500" dirty="0" err="1" smtClean="0"/>
              <a:t>Chinglish</a:t>
            </a:r>
            <a:r>
              <a:rPr lang="en-US" sz="2500" dirty="0" smtClean="0"/>
              <a:t> may have influenced some English expressions, for instance: </a:t>
            </a:r>
          </a:p>
          <a:p>
            <a:pPr lvl="1"/>
            <a:r>
              <a:rPr lang="en-US" sz="2500" dirty="0" smtClean="0"/>
              <a:t>"lose face" derives from </a:t>
            </a:r>
            <a:r>
              <a:rPr lang="en-US" sz="2500" dirty="0" err="1" smtClean="0"/>
              <a:t>diulian</a:t>
            </a:r>
            <a:r>
              <a:rPr lang="en-US" sz="2500" dirty="0" smtClean="0"/>
              <a:t> </a:t>
            </a:r>
            <a:r>
              <a:rPr lang="en-US" sz="2500" dirty="0" err="1" smtClean="0"/>
              <a:t>丟臉</a:t>
            </a:r>
            <a:r>
              <a:rPr lang="en-US" sz="2500" dirty="0" smtClean="0"/>
              <a:t> ”</a:t>
            </a:r>
          </a:p>
          <a:p>
            <a:pPr lvl="1"/>
            <a:r>
              <a:rPr lang="en-US" sz="2500" dirty="0" smtClean="0"/>
              <a:t>"long time no see" is a </a:t>
            </a:r>
            <a:r>
              <a:rPr lang="en-US" sz="2500" dirty="0" err="1" smtClean="0"/>
              <a:t>Chinglish</a:t>
            </a:r>
            <a:r>
              <a:rPr lang="en-US" sz="2500" dirty="0" smtClean="0"/>
              <a:t> phrase from </a:t>
            </a:r>
            <a:r>
              <a:rPr lang="en-US" sz="2500" dirty="0" err="1" smtClean="0"/>
              <a:t>好久不見</a:t>
            </a:r>
            <a:r>
              <a:rPr lang="en-US" sz="2500" dirty="0" smtClean="0"/>
              <a:t>” </a:t>
            </a:r>
          </a:p>
          <a:p>
            <a:pPr lvl="2"/>
            <a:r>
              <a:rPr lang="en-US" sz="2500" dirty="0" smtClean="0"/>
              <a:t>(Other references note this American English phrase "used as a greeting after prolonged separation" was first recorded in 1900 for a Native American's speech, and thus more likely derives from American Indian Pidgin English.)</a:t>
            </a:r>
            <a:endParaRPr lang="en-US" sz="25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Olympic in 2001</a:t>
            </a:r>
            <a:endParaRPr lang="en-US" dirty="0"/>
          </a:p>
        </p:txBody>
      </p:sp>
      <p:sp>
        <p:nvSpPr>
          <p:cNvPr id="3" name="Content Placeholder 2"/>
          <p:cNvSpPr>
            <a:spLocks noGrp="1"/>
          </p:cNvSpPr>
          <p:nvPr>
            <p:ph idx="1"/>
          </p:nvPr>
        </p:nvSpPr>
        <p:spPr>
          <a:xfrm>
            <a:off x="457200" y="1981200"/>
            <a:ext cx="8229600" cy="3429000"/>
          </a:xfrm>
        </p:spPr>
        <p:txBody>
          <a:bodyPr>
            <a:noAutofit/>
          </a:bodyPr>
          <a:lstStyle/>
          <a:p>
            <a:r>
              <a:rPr lang="en-US" sz="2900" dirty="0" smtClean="0"/>
              <a:t>Tourism Bureau established a hotline for </a:t>
            </a:r>
            <a:r>
              <a:rPr lang="en-US" sz="2900" dirty="0" err="1" smtClean="0"/>
              <a:t>Chinglish</a:t>
            </a:r>
            <a:r>
              <a:rPr lang="en-US" sz="2900" dirty="0" smtClean="0"/>
              <a:t> errors on signs, such as emergency exits at the Beijing airport reading "</a:t>
            </a:r>
            <a:r>
              <a:rPr lang="en-US" sz="2900" dirty="0" smtClean="0">
                <a:solidFill>
                  <a:srgbClr val="FF0000"/>
                </a:solidFill>
              </a:rPr>
              <a:t>No entry on peacetime</a:t>
            </a:r>
            <a:r>
              <a:rPr lang="en-US" sz="2900" dirty="0" smtClean="0"/>
              <a:t>”</a:t>
            </a:r>
            <a:endParaRPr lang="en-US" sz="29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xin_091102141113113100296.jpg"/>
          <p:cNvPicPr>
            <a:picLocks noGrp="1" noChangeAspect="1"/>
          </p:cNvPicPr>
          <p:nvPr>
            <p:ph idx="1"/>
          </p:nvPr>
        </p:nvPicPr>
        <p:blipFill>
          <a:blip r:embed="rId2"/>
          <a:srcRect l="-12667" r="-12667"/>
          <a:stretch>
            <a:fillRect/>
          </a:stretch>
        </p:blip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ixel">
  <a:themeElements>
    <a:clrScheme name="Pixel">
      <a:dk1>
        <a:srgbClr val="FFFFFF"/>
      </a:dk1>
      <a:lt1>
        <a:srgbClr val="103154"/>
      </a:lt1>
      <a:dk2>
        <a:srgbClr val="0096FF"/>
      </a:dk2>
      <a:lt2>
        <a:srgbClr val="87FDFF"/>
      </a:lt2>
      <a:accent1>
        <a:srgbClr val="FF7F01"/>
      </a:accent1>
      <a:accent2>
        <a:srgbClr val="F1B015"/>
      </a:accent2>
      <a:accent3>
        <a:srgbClr val="FBEC85"/>
      </a:accent3>
      <a:accent4>
        <a:srgbClr val="D2C2F1"/>
      </a:accent4>
      <a:accent5>
        <a:srgbClr val="DA5AF4"/>
      </a:accent5>
      <a:accent6>
        <a:srgbClr val="9D09D1"/>
      </a:accent6>
      <a:hlink>
        <a:srgbClr val="1286C9"/>
      </a:hlink>
      <a:folHlink>
        <a:srgbClr val="A8C2E7"/>
      </a:folHlink>
    </a:clrScheme>
    <a:fontScheme name="Pixel">
      <a:majorFont>
        <a:latin typeface="Corbel"/>
        <a:ea typeface=""/>
        <a:cs typeface=""/>
        <a:font script="Jpan" typeface="メイリオ"/>
      </a:majorFont>
      <a:minorFont>
        <a:latin typeface="Corbel"/>
        <a:ea typeface=""/>
        <a:cs typeface=""/>
        <a:font script="Jpan" typeface="メイリオ"/>
      </a:minorFont>
    </a:fontScheme>
    <a:fmtScheme name="Pixel">
      <a:fillStyleLst>
        <a:solidFill>
          <a:schemeClr val="phClr"/>
        </a:solidFill>
        <a:solidFill>
          <a:schemeClr val="phClr">
            <a:satMod val="150000"/>
          </a:schemeClr>
        </a:solidFill>
        <a:solidFill>
          <a:schemeClr val="phClr">
            <a:shade val="80000"/>
            <a:lumMod val="90000"/>
          </a:scheme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50800" cap="flat" cmpd="sng" algn="ctr">
          <a:solidFill>
            <a:schemeClr val="phClr">
              <a:alpha val="80000"/>
            </a:schemeClr>
          </a:solidFill>
          <a:prstDash val="solid"/>
        </a:ln>
      </a:lnStyleLst>
      <a:effectStyleLst>
        <a:effectStyle>
          <a:effectLst/>
        </a:effectStyle>
        <a:effectStyle>
          <a:effectLst>
            <a:outerShdw blurRad="50800" dist="63500" dir="2700000" sx="102000" sy="102000" rotWithShape="0">
              <a:srgbClr val="000000">
                <a:alpha val="50000"/>
              </a:srgbClr>
            </a:outerShdw>
          </a:effectLst>
          <a:scene3d>
            <a:camera prst="orthographicFront">
              <a:rot lat="0" lon="0" rev="0"/>
            </a:camera>
            <a:lightRig rig="glow" dir="tl"/>
          </a:scene3d>
          <a:sp3d>
            <a:bevelT w="0" h="0"/>
          </a:sp3d>
        </a:effectStyle>
        <a:effectStyle>
          <a:effectLst>
            <a:outerShdw blurRad="63500" dist="38100" dir="3600000" sx="103000" sy="103000" rotWithShape="0">
              <a:srgbClr val="000000">
                <a:alpha val="60000"/>
              </a:srgbClr>
            </a:outerShdw>
          </a:effectLst>
          <a:scene3d>
            <a:camera prst="orthographicFront">
              <a:rot lat="0" lon="0" rev="0"/>
            </a:camera>
            <a:lightRig rig="flat" dir="t">
              <a:rot lat="0" lon="0" rev="5400000"/>
            </a:lightRig>
          </a:scene3d>
          <a:sp3d prstMaterial="softmetal">
            <a:bevelT w="63500" h="38100"/>
          </a:sp3d>
        </a:effectStyle>
      </a:effectStyleLst>
      <a:bgFillStyleLst>
        <a:solidFill>
          <a:schemeClr val="phClr"/>
        </a:solidFill>
        <a:gradFill rotWithShape="1">
          <a:gsLst>
            <a:gs pos="0">
              <a:schemeClr val="phClr">
                <a:tint val="100000"/>
                <a:shade val="95000"/>
                <a:satMod val="350000"/>
              </a:schemeClr>
            </a:gs>
            <a:gs pos="100000">
              <a:schemeClr val="phClr">
                <a:shade val="20000"/>
                <a:satMod val="150000"/>
              </a:schemeClr>
            </a:gs>
          </a:gsLst>
          <a:lin ang="5400000" scaled="0"/>
        </a:gradFill>
        <a:blipFill rotWithShape="1">
          <a:blip xmlns:r="http://schemas.openxmlformats.org/officeDocument/2006/relationships" r:embed="rId1">
            <a:duotone>
              <a:schemeClr val="phClr">
                <a:shade val="1000"/>
                <a:satMod val="400000"/>
              </a:schemeClr>
              <a:schemeClr val="phClr">
                <a:tint val="50000"/>
                <a:satMod val="4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Pixel.thmx</Template>
  <TotalTime>7216</TotalTime>
  <Words>896</Words>
  <Application>Microsoft Macintosh PowerPoint</Application>
  <PresentationFormat>On-screen Show (4:3)</PresentationFormat>
  <Paragraphs>74</Paragraphs>
  <Slides>22</Slides>
  <Notes>0</Notes>
  <HiddenSlides>0</HiddenSlides>
  <MMClips>0</MMClips>
  <ScaleCrop>false</ScaleCrop>
  <HeadingPairs>
    <vt:vector size="4" baseType="variant">
      <vt:variant>
        <vt:lpstr>Design Template</vt:lpstr>
      </vt:variant>
      <vt:variant>
        <vt:i4>1</vt:i4>
      </vt:variant>
      <vt:variant>
        <vt:lpstr>Slide Titles</vt:lpstr>
      </vt:variant>
      <vt:variant>
        <vt:i4>22</vt:i4>
      </vt:variant>
    </vt:vector>
  </HeadingPairs>
  <TitlesOfParts>
    <vt:vector size="23" baseType="lpstr">
      <vt:lpstr>Pixel</vt:lpstr>
      <vt:lpstr>Chinglish</vt:lpstr>
      <vt:lpstr>Outline</vt:lpstr>
      <vt:lpstr>Definition</vt:lpstr>
      <vt:lpstr>Other Inter-language Varieties of Englsih</vt:lpstr>
      <vt:lpstr>History</vt:lpstr>
      <vt:lpstr>History</vt:lpstr>
      <vt:lpstr>The Influence</vt:lpstr>
      <vt:lpstr>The Olympic in 2001</vt:lpstr>
      <vt:lpstr>Slide 9</vt:lpstr>
      <vt:lpstr>The Olympic in 2001</vt:lpstr>
      <vt:lpstr>Shanghai Expo 2010</vt:lpstr>
      <vt:lpstr>The Cause of Chinglish</vt:lpstr>
      <vt:lpstr>The Cause of Chinglish</vt:lpstr>
      <vt:lpstr>The Features of Chinglish</vt:lpstr>
      <vt:lpstr>The Features of Chinglish</vt:lpstr>
      <vt:lpstr>The Features of Chinglish</vt:lpstr>
      <vt:lpstr>Examples</vt:lpstr>
      <vt:lpstr>Examples</vt:lpstr>
      <vt:lpstr>Examples</vt:lpstr>
      <vt:lpstr>Examples</vt:lpstr>
      <vt:lpstr>Examples</vt:lpstr>
      <vt:lpstr>Conclusion</vt:lpstr>
    </vt:vector>
  </TitlesOfParts>
  <Company>NCCU</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Chinglish</dc:title>
  <dc:creator>Lihsien Teng</dc:creator>
  <cp:lastModifiedBy>Lihsien Teng</cp:lastModifiedBy>
  <cp:revision>20</cp:revision>
  <dcterms:created xsi:type="dcterms:W3CDTF">2015-06-12T02:02:53Z</dcterms:created>
  <dcterms:modified xsi:type="dcterms:W3CDTF">2015-06-15T01:52:53Z</dcterms:modified>
</cp:coreProperties>
</file>